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64" r:id="rId4"/>
    <p:sldId id="265" r:id="rId5"/>
    <p:sldId id="285" r:id="rId6"/>
    <p:sldId id="261" r:id="rId7"/>
    <p:sldId id="284" r:id="rId8"/>
    <p:sldId id="262" r:id="rId9"/>
    <p:sldId id="286" r:id="rId10"/>
    <p:sldId id="266" r:id="rId11"/>
    <p:sldId id="272" r:id="rId12"/>
    <p:sldId id="267" r:id="rId13"/>
  </p:sldIdLst>
  <p:sldSz cx="9144000" cy="5143500" type="screen16x9"/>
  <p:notesSz cx="6858000" cy="9144000"/>
  <p:embeddedFontLst>
    <p:embeddedFont>
      <p:font typeface="Raleway" panose="020B0003030101060003" pitchFamily="34" charset="0"/>
      <p:regular r:id="rId15"/>
      <p:bold r:id="rId16"/>
      <p:italic r:id="rId17"/>
      <p:boldItalic r:id="rId18"/>
    </p:embeddedFont>
    <p:embeddedFont>
      <p:font typeface="Raleway SemiBold" panose="020B0003030101060003" pitchFamily="34" charset="0"/>
      <p:regular r:id="rId19"/>
      <p:bold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CC33"/>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5"/>
    <p:restoredTop sz="86164"/>
  </p:normalViewPr>
  <p:slideViewPr>
    <p:cSldViewPr snapToGrid="0">
      <p:cViewPr varScale="1">
        <p:scale>
          <a:sx n="139" d="100"/>
          <a:sy n="139" d="100"/>
        </p:scale>
        <p:origin x="224" y="16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Exemple du dessin sur la diapositive : s’il était juste imprimé comme cela et mis à un mur sans rien d’autre, c’est un dessin artistique et non scientifique. Par contre, s’il était dans un guide pour reconnaitre les escargots, ce serait un dessin scientifique car il aiderait à reconnaitre cette espèce (c’est un Petit Gris).</a:t>
            </a:r>
            <a:endParaRPr lang="fr-FR"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Pour avoir plus de couleurs, on peut jouer sur l’intensité avec laquelle on appuie sur le crayon, et mélanger plusieurs couleurs en les superposant. Voir plus de détails dans la fiche Mélanger les couleurs avec des crayons disponible sur le site Vigie-Nature Ecole</a:t>
            </a:r>
          </a:p>
          <a:p>
            <a:endParaRPr lang="fr-FR" dirty="0"/>
          </a:p>
        </p:txBody>
      </p:sp>
    </p:spTree>
    <p:extLst>
      <p:ext uri="{BB962C8B-B14F-4D97-AF65-F5344CB8AC3E}">
        <p14:creationId xmlns:p14="http://schemas.microsoft.com/office/powerpoint/2010/main" val="2323467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Pour les élèves plus âgés, la ressource sur les échelles propose de calculer la valeur de l’échelle du dessin plutôt que de simplement écrire la longueur réelle. Voir la ressource sur les échelles disponible dans le dossier de téléchargement de cet atelier ou sur le site Vigie-Nature Ecole.</a:t>
            </a:r>
          </a:p>
        </p:txBody>
      </p:sp>
    </p:spTree>
    <p:extLst>
      <p:ext uri="{BB962C8B-B14F-4D97-AF65-F5344CB8AC3E}">
        <p14:creationId xmlns:p14="http://schemas.microsoft.com/office/powerpoint/2010/main" val="1271132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p7:notes"/>
          <p:cNvSpPr txBox="1">
            <a:spLocks noGrp="1"/>
          </p:cNvSpPr>
          <p:nvPr>
            <p:ph type="body" idx="1"/>
          </p:nvPr>
        </p:nvSpPr>
        <p:spPr>
          <a:xfrm>
            <a:off x="685784" y="434339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Quelques grandes étapes pour apprendre à dessiner un escargot.</a:t>
            </a:r>
          </a:p>
        </p:txBody>
      </p:sp>
    </p:spTree>
    <p:extLst>
      <p:ext uri="{BB962C8B-B14F-4D97-AF65-F5344CB8AC3E}">
        <p14:creationId xmlns:p14="http://schemas.microsoft.com/office/powerpoint/2010/main" val="3246935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_AND_BODY_1_1">
  <p:cSld name="TITLE_AND_BODY_1_1">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fr"/>
              <a:t>‹N°›</a:t>
            </a:fld>
            <a:endParaRPr/>
          </a:p>
        </p:txBody>
      </p:sp>
    </p:spTree>
    <p:extLst>
      <p:ext uri="{BB962C8B-B14F-4D97-AF65-F5344CB8AC3E}">
        <p14:creationId xmlns:p14="http://schemas.microsoft.com/office/powerpoint/2010/main" val="253928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18/08/2025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screen">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screen">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screen">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screen">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screen">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png"/><Relationship Id="rId5" Type="http://schemas.openxmlformats.org/officeDocument/2006/relationships/image" Target="../media/image11.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10.emf"/><Relationship Id="rId9" Type="http://schemas.openxmlformats.org/officeDocument/2006/relationships/image" Target="../media/image12.png"/><Relationship Id="rId14" Type="http://schemas.openxmlformats.org/officeDocument/2006/relationships/image" Target="../media/image17.emf"/></Relationships>
</file>

<file path=ppt/slides/_rels/slide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8.emf"/></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3" name="Groupe 2">
            <a:extLst>
              <a:ext uri="{FF2B5EF4-FFF2-40B4-BE49-F238E27FC236}">
                <a16:creationId xmlns:a16="http://schemas.microsoft.com/office/drawing/2014/main" id="{3A49D1D0-57C1-6575-AF8B-5017D084CBE5}"/>
              </a:ext>
            </a:extLst>
          </p:cNvPr>
          <p:cNvGrpSpPr/>
          <p:nvPr/>
        </p:nvGrpSpPr>
        <p:grpSpPr>
          <a:xfrm>
            <a:off x="0" y="0"/>
            <a:ext cx="4172136" cy="5143500"/>
            <a:chOff x="0" y="0"/>
            <a:chExt cx="5562848" cy="6858000"/>
          </a:xfrm>
          <a:solidFill>
            <a:srgbClr val="2392A0"/>
          </a:solidFill>
        </p:grpSpPr>
        <p:pic>
          <p:nvPicPr>
            <p:cNvPr id="5" name="Google Shape;58;p13">
              <a:extLst>
                <a:ext uri="{FF2B5EF4-FFF2-40B4-BE49-F238E27FC236}">
                  <a16:creationId xmlns:a16="http://schemas.microsoft.com/office/drawing/2014/main" id="{63D69915-3D1E-6311-2930-54B25143ED9F}"/>
                </a:ext>
              </a:extLst>
            </p:cNvPr>
            <p:cNvPicPr preferRelativeResize="0"/>
            <p:nvPr/>
          </p:nvPicPr>
          <p:blipFill>
            <a:blip r:embed="rId3">
              <a:alphaModFix/>
            </a:blip>
            <a:stretch>
              <a:fillRect/>
            </a:stretch>
          </p:blipFill>
          <p:spPr>
            <a:xfrm>
              <a:off x="174725" y="4291400"/>
              <a:ext cx="2450142" cy="656400"/>
            </a:xfrm>
            <a:prstGeom prst="rect">
              <a:avLst/>
            </a:prstGeom>
            <a:grpFill/>
            <a:ln>
              <a:noFill/>
            </a:ln>
          </p:spPr>
        </p:pic>
        <p:pic>
          <p:nvPicPr>
            <p:cNvPr id="7" name="Image 6">
              <a:extLst>
                <a:ext uri="{FF2B5EF4-FFF2-40B4-BE49-F238E27FC236}">
                  <a16:creationId xmlns:a16="http://schemas.microsoft.com/office/drawing/2014/main" id="{C6D9ABCB-9367-F8CB-E175-F21AD3511584}"/>
                </a:ext>
              </a:extLst>
            </p:cNvPr>
            <p:cNvPicPr>
              <a:picLocks noChangeAspect="1"/>
            </p:cNvPicPr>
            <p:nvPr/>
          </p:nvPicPr>
          <p:blipFill>
            <a:blip r:embed="rId4"/>
            <a:stretch>
              <a:fillRect/>
            </a:stretch>
          </p:blipFill>
          <p:spPr>
            <a:xfrm>
              <a:off x="334056" y="2457399"/>
              <a:ext cx="2203136" cy="1744149"/>
            </a:xfrm>
            <a:prstGeom prst="rect">
              <a:avLst/>
            </a:prstGeom>
            <a:grpFill/>
          </p:spPr>
        </p:pic>
        <p:sp>
          <p:nvSpPr>
            <p:cNvPr id="19" name="Organigramme : Entrée manuelle 13">
              <a:extLst>
                <a:ext uri="{FF2B5EF4-FFF2-40B4-BE49-F238E27FC236}">
                  <a16:creationId xmlns:a16="http://schemas.microsoft.com/office/drawing/2014/main" id="{A06D63EC-1740-8F08-08D8-659F20729002}"/>
                </a:ext>
              </a:extLst>
            </p:cNvPr>
            <p:cNvSpPr/>
            <p:nvPr/>
          </p:nvSpPr>
          <p:spPr>
            <a:xfrm rot="5400000">
              <a:off x="-647576" y="647576"/>
              <a:ext cx="6858000" cy="5562848"/>
            </a:xfrm>
            <a:prstGeom prst="flowChartManualInput">
              <a:avLst/>
            </a:pr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3" name="Image 22">
              <a:extLst>
                <a:ext uri="{FF2B5EF4-FFF2-40B4-BE49-F238E27FC236}">
                  <a16:creationId xmlns:a16="http://schemas.microsoft.com/office/drawing/2014/main" id="{71BA8C87-B1BE-8CF8-D764-EF2EFC8807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30647" y="852677"/>
              <a:ext cx="1516843" cy="395818"/>
            </a:xfrm>
            <a:prstGeom prst="rect">
              <a:avLst/>
            </a:prstGeom>
            <a:solidFill>
              <a:srgbClr val="62CC33"/>
            </a:solidFill>
          </p:spPr>
        </p:pic>
        <p:pic>
          <p:nvPicPr>
            <p:cNvPr id="24" name="Image 23">
              <a:extLst>
                <a:ext uri="{FF2B5EF4-FFF2-40B4-BE49-F238E27FC236}">
                  <a16:creationId xmlns:a16="http://schemas.microsoft.com/office/drawing/2014/main" id="{2C86FA1A-7613-D61B-7089-3FA7727490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1712" y="351237"/>
              <a:ext cx="259459" cy="241825"/>
            </a:xfrm>
            <a:prstGeom prst="rect">
              <a:avLst/>
            </a:prstGeom>
            <a:solidFill>
              <a:srgbClr val="62CC33"/>
            </a:solidFill>
          </p:spPr>
        </p:pic>
        <p:pic>
          <p:nvPicPr>
            <p:cNvPr id="25" name="Image 24">
              <a:extLst>
                <a:ext uri="{FF2B5EF4-FFF2-40B4-BE49-F238E27FC236}">
                  <a16:creationId xmlns:a16="http://schemas.microsoft.com/office/drawing/2014/main" id="{9499B9B7-E94D-5D66-8501-B7594C24B45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83842" y="340302"/>
              <a:ext cx="143584" cy="239306"/>
            </a:xfrm>
            <a:prstGeom prst="rect">
              <a:avLst/>
            </a:prstGeom>
            <a:solidFill>
              <a:srgbClr val="62CC33"/>
            </a:solidFill>
          </p:spPr>
        </p:pic>
        <p:pic>
          <p:nvPicPr>
            <p:cNvPr id="26" name="Image 25">
              <a:extLst>
                <a:ext uri="{FF2B5EF4-FFF2-40B4-BE49-F238E27FC236}">
                  <a16:creationId xmlns:a16="http://schemas.microsoft.com/office/drawing/2014/main" id="{8C2CAFF4-91E1-F4B5-4629-AADE4DBE120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089" y="368297"/>
              <a:ext cx="347624" cy="181368"/>
            </a:xfrm>
            <a:prstGeom prst="rect">
              <a:avLst/>
            </a:prstGeom>
            <a:solidFill>
              <a:srgbClr val="62CC33"/>
            </a:solidFill>
          </p:spPr>
        </p:pic>
        <p:pic>
          <p:nvPicPr>
            <p:cNvPr id="27" name="Image 26">
              <a:extLst>
                <a:ext uri="{FF2B5EF4-FFF2-40B4-BE49-F238E27FC236}">
                  <a16:creationId xmlns:a16="http://schemas.microsoft.com/office/drawing/2014/main" id="{A12C8CBB-396E-E607-209D-CD61EBF346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05912" y="324357"/>
              <a:ext cx="229231" cy="241825"/>
            </a:xfrm>
            <a:prstGeom prst="rect">
              <a:avLst/>
            </a:prstGeom>
            <a:solidFill>
              <a:srgbClr val="62CC33"/>
            </a:solidFill>
          </p:spPr>
        </p:pic>
        <p:pic>
          <p:nvPicPr>
            <p:cNvPr id="28" name="Image 27">
              <a:extLst>
                <a:ext uri="{FF2B5EF4-FFF2-40B4-BE49-F238E27FC236}">
                  <a16:creationId xmlns:a16="http://schemas.microsoft.com/office/drawing/2014/main" id="{DD287024-8F17-FF68-E592-BBC34BBEEB2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23797" y="312265"/>
              <a:ext cx="199505" cy="266008"/>
            </a:xfrm>
            <a:prstGeom prst="rect">
              <a:avLst/>
            </a:prstGeom>
            <a:solidFill>
              <a:srgbClr val="62CC33"/>
            </a:solidFill>
          </p:spPr>
        </p:pic>
        <p:pic>
          <p:nvPicPr>
            <p:cNvPr id="29" name="Image 28">
              <a:extLst>
                <a:ext uri="{FF2B5EF4-FFF2-40B4-BE49-F238E27FC236}">
                  <a16:creationId xmlns:a16="http://schemas.microsoft.com/office/drawing/2014/main" id="{122AD56F-B289-1C70-18F5-527422A4A8C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88606" y="369205"/>
              <a:ext cx="315885" cy="199505"/>
            </a:xfrm>
            <a:prstGeom prst="rect">
              <a:avLst/>
            </a:prstGeom>
            <a:solidFill>
              <a:srgbClr val="62CC33"/>
            </a:solidFill>
          </p:spPr>
        </p:pic>
        <p:pic>
          <p:nvPicPr>
            <p:cNvPr id="30" name="Image 29">
              <a:extLst>
                <a:ext uri="{FF2B5EF4-FFF2-40B4-BE49-F238E27FC236}">
                  <a16:creationId xmlns:a16="http://schemas.microsoft.com/office/drawing/2014/main" id="{C81AC150-B914-F6D6-F5AE-8A144F45E06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356821" y="338069"/>
              <a:ext cx="264496" cy="241825"/>
            </a:xfrm>
            <a:prstGeom prst="rect">
              <a:avLst/>
            </a:prstGeom>
            <a:solidFill>
              <a:srgbClr val="62CC33"/>
            </a:solidFill>
          </p:spPr>
        </p:pic>
        <p:pic>
          <p:nvPicPr>
            <p:cNvPr id="31" name="Image 30">
              <a:extLst>
                <a:ext uri="{FF2B5EF4-FFF2-40B4-BE49-F238E27FC236}">
                  <a16:creationId xmlns:a16="http://schemas.microsoft.com/office/drawing/2014/main" id="{61C28241-F6E6-331B-4A02-33E62A81A9C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828231" y="386942"/>
              <a:ext cx="221673" cy="199505"/>
            </a:xfrm>
            <a:prstGeom prst="rect">
              <a:avLst/>
            </a:prstGeom>
            <a:solidFill>
              <a:srgbClr val="62CC33"/>
            </a:solidFill>
          </p:spPr>
        </p:pic>
      </p:grpSp>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1"/>
                </a:solidFill>
                <a:latin typeface="Raleway"/>
                <a:ea typeface="Raleway"/>
                <a:cs typeface="Raleway"/>
                <a:sym typeface="Raleway"/>
              </a:rPr>
              <a:t>Escargots</a:t>
            </a:r>
            <a:endParaRPr sz="2000" dirty="0">
              <a:solidFill>
                <a:schemeClr val="bg1"/>
              </a:solidFill>
              <a:latin typeface="Raleway"/>
              <a:ea typeface="Raleway"/>
              <a:cs typeface="Raleway"/>
              <a:sym typeface="Raleway"/>
            </a:endParaRPr>
          </a:p>
        </p:txBody>
      </p:sp>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4">
            <a:lum bright="100000" contrast="-70000"/>
          </a:blip>
          <a:stretch>
            <a:fillRect/>
          </a:stretch>
        </p:blipFill>
        <p:spPr>
          <a:xfrm>
            <a:off x="804404" y="3360966"/>
            <a:ext cx="2275030" cy="1782534"/>
          </a:xfrm>
          <a:prstGeom prst="rect">
            <a:avLst/>
          </a:prstGeom>
        </p:spPr>
      </p:pic>
      <p:pic>
        <p:nvPicPr>
          <p:cNvPr id="20" name="Google Shape;62;p1">
            <a:extLst>
              <a:ext uri="{FF2B5EF4-FFF2-40B4-BE49-F238E27FC236}">
                <a16:creationId xmlns:a16="http://schemas.microsoft.com/office/drawing/2014/main" id="{5A78B696-326E-4A1C-575D-0084B5A9872C}"/>
              </a:ext>
            </a:extLst>
          </p:cNvPr>
          <p:cNvPicPr preferRelativeResize="0"/>
          <p:nvPr/>
        </p:nvPicPr>
        <p:blipFill rotWithShape="1">
          <a:blip r:embed="rId15">
            <a:alphaModFix/>
          </a:blip>
          <a:srcRect l="55531" t="35900" r="14033" b="41212"/>
          <a:stretch/>
        </p:blipFill>
        <p:spPr>
          <a:xfrm>
            <a:off x="4763369" y="-594986"/>
            <a:ext cx="3346234" cy="3634143"/>
          </a:xfrm>
          <a:prstGeom prst="rect">
            <a:avLst/>
          </a:prstGeom>
          <a:noFill/>
          <a:ln>
            <a:noFill/>
          </a:ln>
        </p:spPr>
      </p:pic>
      <p:pic>
        <p:nvPicPr>
          <p:cNvPr id="21" name="Google Shape;63;p1">
            <a:extLst>
              <a:ext uri="{FF2B5EF4-FFF2-40B4-BE49-F238E27FC236}">
                <a16:creationId xmlns:a16="http://schemas.microsoft.com/office/drawing/2014/main" id="{59482053-B697-FE6D-2EE6-3B056B0FA95B}"/>
              </a:ext>
            </a:extLst>
          </p:cNvPr>
          <p:cNvPicPr preferRelativeResize="0"/>
          <p:nvPr/>
        </p:nvPicPr>
        <p:blipFill rotWithShape="1">
          <a:blip r:embed="rId15">
            <a:alphaModFix/>
          </a:blip>
          <a:srcRect l="10226" t="35900" r="54114" b="41212"/>
          <a:stretch/>
        </p:blipFill>
        <p:spPr>
          <a:xfrm>
            <a:off x="4480375" y="1654788"/>
            <a:ext cx="3763576" cy="3488712"/>
          </a:xfrm>
          <a:prstGeom prst="rect">
            <a:avLst/>
          </a:prstGeom>
          <a:noFill/>
          <a:ln>
            <a:noFill/>
          </a:ln>
        </p:spPr>
      </p:pic>
      <p:sp>
        <p:nvSpPr>
          <p:cNvPr id="22" name="Google Shape;64;p1">
            <a:extLst>
              <a:ext uri="{FF2B5EF4-FFF2-40B4-BE49-F238E27FC236}">
                <a16:creationId xmlns:a16="http://schemas.microsoft.com/office/drawing/2014/main" id="{FEFEE300-B8DB-B943-0CE4-2C56D7796969}"/>
              </a:ext>
            </a:extLst>
          </p:cNvPr>
          <p:cNvSpPr txBox="1"/>
          <p:nvPr/>
        </p:nvSpPr>
        <p:spPr>
          <a:xfrm>
            <a:off x="5951097" y="4652632"/>
            <a:ext cx="2238887" cy="307746"/>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sz="800" b="0" i="0" u="none" strike="noStrike" cap="none">
                <a:solidFill>
                  <a:srgbClr val="999999"/>
                </a:solidFill>
                <a:latin typeface="Arial"/>
                <a:ea typeface="Arial"/>
                <a:cs typeface="Arial"/>
                <a:sym typeface="Arial"/>
              </a:rPr>
              <a:t>© Jeanne Buffet</a:t>
            </a:r>
            <a:endParaRPr sz="1100" b="0" i="0" u="none" strike="noStrike" cap="none">
              <a:solidFill>
                <a:srgbClr val="999999"/>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92;p17">
            <a:extLst>
              <a:ext uri="{FF2B5EF4-FFF2-40B4-BE49-F238E27FC236}">
                <a16:creationId xmlns:a16="http://schemas.microsoft.com/office/drawing/2014/main" id="{BACE7996-835B-7C4A-3C95-03AF4BE711C1}"/>
              </a:ext>
            </a:extLst>
          </p:cNvPr>
          <p:cNvSpPr txBox="1">
            <a:spLocks/>
          </p:cNvSpPr>
          <p:nvPr/>
        </p:nvSpPr>
        <p:spPr>
          <a:xfrm>
            <a:off x="494199" y="58258"/>
            <a:ext cx="8516046" cy="6223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Dessiner étape par étape</a:t>
            </a:r>
          </a:p>
        </p:txBody>
      </p:sp>
      <p:grpSp>
        <p:nvGrpSpPr>
          <p:cNvPr id="3" name="Groupe 2">
            <a:extLst>
              <a:ext uri="{FF2B5EF4-FFF2-40B4-BE49-F238E27FC236}">
                <a16:creationId xmlns:a16="http://schemas.microsoft.com/office/drawing/2014/main" id="{5E901257-3D79-DAC5-9D8C-5ABD7A904A9B}"/>
              </a:ext>
            </a:extLst>
          </p:cNvPr>
          <p:cNvGrpSpPr/>
          <p:nvPr/>
        </p:nvGrpSpPr>
        <p:grpSpPr>
          <a:xfrm>
            <a:off x="133755" y="1283965"/>
            <a:ext cx="8976268" cy="3227293"/>
            <a:chOff x="133755" y="1338964"/>
            <a:chExt cx="8976268" cy="3227293"/>
          </a:xfrm>
        </p:grpSpPr>
        <p:grpSp>
          <p:nvGrpSpPr>
            <p:cNvPr id="13" name="Groupe 12">
              <a:extLst>
                <a:ext uri="{FF2B5EF4-FFF2-40B4-BE49-F238E27FC236}">
                  <a16:creationId xmlns:a16="http://schemas.microsoft.com/office/drawing/2014/main" id="{732F84BB-986D-1688-CDAA-DD3BDF7D1166}"/>
                </a:ext>
              </a:extLst>
            </p:cNvPr>
            <p:cNvGrpSpPr/>
            <p:nvPr/>
          </p:nvGrpSpPr>
          <p:grpSpPr>
            <a:xfrm>
              <a:off x="133755" y="1338964"/>
              <a:ext cx="8976268" cy="3227293"/>
              <a:chOff x="1117350" y="2016003"/>
              <a:chExt cx="7282044" cy="2492386"/>
            </a:xfrm>
          </p:grpSpPr>
          <p:pic>
            <p:nvPicPr>
              <p:cNvPr id="9" name="Espace réservé du contenu 4">
                <a:extLst>
                  <a:ext uri="{FF2B5EF4-FFF2-40B4-BE49-F238E27FC236}">
                    <a16:creationId xmlns:a16="http://schemas.microsoft.com/office/drawing/2014/main" id="{43270638-CAC5-5CB2-B415-11D69AE16126}"/>
                  </a:ext>
                </a:extLst>
              </p:cNvPr>
              <p:cNvPicPr>
                <a:picLocks noChangeAspect="1"/>
              </p:cNvPicPr>
              <p:nvPr/>
            </p:nvPicPr>
            <p:blipFill>
              <a:blip r:embed="rId3"/>
              <a:srcRect l="66667" t="63538"/>
              <a:stretch/>
            </p:blipFill>
            <p:spPr>
              <a:xfrm>
                <a:off x="6866222" y="2016003"/>
                <a:ext cx="1452228" cy="2245316"/>
              </a:xfrm>
              <a:prstGeom prst="rect">
                <a:avLst/>
              </a:prstGeom>
              <a:noFill/>
              <a:ln>
                <a:noFill/>
              </a:ln>
            </p:spPr>
          </p:pic>
          <p:pic>
            <p:nvPicPr>
              <p:cNvPr id="6" name="Espace réservé du contenu 4">
                <a:extLst>
                  <a:ext uri="{FF2B5EF4-FFF2-40B4-BE49-F238E27FC236}">
                    <a16:creationId xmlns:a16="http://schemas.microsoft.com/office/drawing/2014/main" id="{89ED7B7D-FCD6-E7A8-65F2-9766711B4E50}"/>
                  </a:ext>
                </a:extLst>
              </p:cNvPr>
              <p:cNvPicPr>
                <a:picLocks noChangeAspect="1"/>
              </p:cNvPicPr>
              <p:nvPr/>
            </p:nvPicPr>
            <p:blipFill>
              <a:blip r:embed="rId3"/>
              <a:srcRect t="23012" b="41304"/>
              <a:stretch/>
            </p:blipFill>
            <p:spPr>
              <a:xfrm>
                <a:off x="1117350" y="2016003"/>
                <a:ext cx="4451696" cy="2245316"/>
              </a:xfrm>
              <a:prstGeom prst="rect">
                <a:avLst/>
              </a:prstGeom>
              <a:noFill/>
              <a:ln>
                <a:noFill/>
              </a:ln>
            </p:spPr>
          </p:pic>
          <p:pic>
            <p:nvPicPr>
              <p:cNvPr id="11" name="Espace réservé du contenu 4">
                <a:extLst>
                  <a:ext uri="{FF2B5EF4-FFF2-40B4-BE49-F238E27FC236}">
                    <a16:creationId xmlns:a16="http://schemas.microsoft.com/office/drawing/2014/main" id="{71378BD7-ACE2-9D2C-48BE-EC50AD88E071}"/>
                  </a:ext>
                </a:extLst>
              </p:cNvPr>
              <p:cNvPicPr>
                <a:picLocks noChangeAspect="1"/>
              </p:cNvPicPr>
              <p:nvPr/>
            </p:nvPicPr>
            <p:blipFill>
              <a:blip r:embed="rId3"/>
              <a:srcRect t="63538" r="65722"/>
              <a:stretch/>
            </p:blipFill>
            <p:spPr>
              <a:xfrm>
                <a:off x="5429399" y="2016003"/>
                <a:ext cx="1493380" cy="2245316"/>
              </a:xfrm>
              <a:prstGeom prst="rect">
                <a:avLst/>
              </a:prstGeom>
              <a:noFill/>
              <a:ln>
                <a:noFill/>
              </a:ln>
            </p:spPr>
          </p:pic>
          <p:pic>
            <p:nvPicPr>
              <p:cNvPr id="12" name="Espace réservé du contenu 4">
                <a:extLst>
                  <a:ext uri="{FF2B5EF4-FFF2-40B4-BE49-F238E27FC236}">
                    <a16:creationId xmlns:a16="http://schemas.microsoft.com/office/drawing/2014/main" id="{86B2086C-68E8-724B-F056-4570ECDFFF79}"/>
                  </a:ext>
                </a:extLst>
              </p:cNvPr>
              <p:cNvPicPr>
                <a:picLocks noChangeAspect="1"/>
              </p:cNvPicPr>
              <p:nvPr/>
            </p:nvPicPr>
            <p:blipFill>
              <a:blip r:embed="rId3"/>
              <a:srcRect l="35719" t="93154" r="33462" b="275"/>
              <a:stretch/>
            </p:blipFill>
            <p:spPr>
              <a:xfrm>
                <a:off x="6449209" y="3920679"/>
                <a:ext cx="1950185" cy="587710"/>
              </a:xfrm>
              <a:prstGeom prst="rect">
                <a:avLst/>
              </a:prstGeom>
              <a:noFill/>
              <a:ln>
                <a:noFill/>
              </a:ln>
            </p:spPr>
          </p:pic>
        </p:grpSp>
        <p:pic>
          <p:nvPicPr>
            <p:cNvPr id="15" name="Espace réservé du contenu 4">
              <a:extLst>
                <a:ext uri="{FF2B5EF4-FFF2-40B4-BE49-F238E27FC236}">
                  <a16:creationId xmlns:a16="http://schemas.microsoft.com/office/drawing/2014/main" id="{A2E86881-16B0-1C89-A95B-C8E5799B1FAF}"/>
                </a:ext>
              </a:extLst>
            </p:cNvPr>
            <p:cNvPicPr>
              <a:picLocks noChangeAspect="1"/>
            </p:cNvPicPr>
            <p:nvPr/>
          </p:nvPicPr>
          <p:blipFill>
            <a:blip r:embed="rId3"/>
            <a:srcRect l="3249" t="53622" r="35861" b="41304"/>
            <a:stretch/>
          </p:blipFill>
          <p:spPr>
            <a:xfrm>
              <a:off x="133755" y="3826774"/>
              <a:ext cx="4411932" cy="545847"/>
            </a:xfrm>
            <a:prstGeom prst="rect">
              <a:avLst/>
            </a:prstGeom>
            <a:noFill/>
            <a:ln>
              <a:noFill/>
            </a:ln>
          </p:spPr>
        </p:pic>
        <p:pic>
          <p:nvPicPr>
            <p:cNvPr id="16" name="Espace réservé du contenu 4">
              <a:extLst>
                <a:ext uri="{FF2B5EF4-FFF2-40B4-BE49-F238E27FC236}">
                  <a16:creationId xmlns:a16="http://schemas.microsoft.com/office/drawing/2014/main" id="{643584C0-972A-2298-944F-9BEA9EBA929C}"/>
                </a:ext>
              </a:extLst>
            </p:cNvPr>
            <p:cNvPicPr>
              <a:picLocks noChangeAspect="1"/>
            </p:cNvPicPr>
            <p:nvPr/>
          </p:nvPicPr>
          <p:blipFill>
            <a:blip r:embed="rId3"/>
            <a:srcRect l="67447" t="53622" r="2604" b="42124"/>
            <a:stretch/>
          </p:blipFill>
          <p:spPr>
            <a:xfrm>
              <a:off x="4536143" y="3826772"/>
              <a:ext cx="2169967" cy="457622"/>
            </a:xfrm>
            <a:prstGeom prst="rect">
              <a:avLst/>
            </a:prstGeom>
            <a:noFill/>
            <a:ln>
              <a:noFill/>
            </a:ln>
          </p:spPr>
        </p:pic>
      </p:grpSp>
      <p:sp>
        <p:nvSpPr>
          <p:cNvPr id="2" name="Espace réservé du contenu 2">
            <a:extLst>
              <a:ext uri="{FF2B5EF4-FFF2-40B4-BE49-F238E27FC236}">
                <a16:creationId xmlns:a16="http://schemas.microsoft.com/office/drawing/2014/main" id="{C57F3E13-1F63-2327-C95F-6320DA39621C}"/>
              </a:ext>
            </a:extLst>
          </p:cNvPr>
          <p:cNvSpPr>
            <a:spLocks noGrp="1"/>
          </p:cNvSpPr>
          <p:nvPr>
            <p:ph idx="1"/>
          </p:nvPr>
        </p:nvSpPr>
        <p:spPr>
          <a:xfrm>
            <a:off x="3193613" y="4612888"/>
            <a:ext cx="5916410" cy="473761"/>
          </a:xfrm>
        </p:spPr>
        <p:txBody>
          <a:bodyPr>
            <a:normAutofit lnSpcReduction="10000"/>
          </a:bodyPr>
          <a:lstStyle/>
          <a:p>
            <a:pPr marL="114300" indent="0" rtl="0">
              <a:buNone/>
            </a:pPr>
            <a:r>
              <a:rPr lang="fr-FR" dirty="0">
                <a:solidFill>
                  <a:srgbClr val="000000"/>
                </a:solidFill>
                <a:effectLst/>
                <a:latin typeface="Arial" panose="020B0604020202020204" pitchFamily="34" charset="0"/>
              </a:rPr>
              <a:t>Pensez à superposer les couleurs pour les mélanger !</a:t>
            </a:r>
            <a:endParaRPr lang="fr-FR" dirty="0">
              <a:effectLst/>
            </a:endParaRPr>
          </a:p>
        </p:txBody>
      </p:sp>
      <p:pic>
        <p:nvPicPr>
          <p:cNvPr id="10" name="Espace réservé du contenu 4">
            <a:extLst>
              <a:ext uri="{FF2B5EF4-FFF2-40B4-BE49-F238E27FC236}">
                <a16:creationId xmlns:a16="http://schemas.microsoft.com/office/drawing/2014/main" id="{17048EE8-1529-322C-72CE-6FABCA5688E1}"/>
              </a:ext>
            </a:extLst>
          </p:cNvPr>
          <p:cNvPicPr>
            <a:picLocks noChangeAspect="1"/>
          </p:cNvPicPr>
          <p:nvPr/>
        </p:nvPicPr>
        <p:blipFill>
          <a:blip r:embed="rId3"/>
          <a:srcRect l="1890" t="1862" r="79479" b="80019"/>
          <a:stretch/>
        </p:blipFill>
        <p:spPr>
          <a:xfrm>
            <a:off x="8193371" y="119210"/>
            <a:ext cx="816874" cy="1122867"/>
          </a:xfrm>
          <a:prstGeom prst="rect">
            <a:avLst/>
          </a:prstGeom>
          <a:noFill/>
          <a:ln>
            <a:solidFill>
              <a:srgbClr val="2392A0"/>
            </a:solidFill>
          </a:ln>
        </p:spPr>
      </p:pic>
      <p:sp>
        <p:nvSpPr>
          <p:cNvPr id="4" name="Espace réservé du contenu 2">
            <a:extLst>
              <a:ext uri="{FF2B5EF4-FFF2-40B4-BE49-F238E27FC236}">
                <a16:creationId xmlns:a16="http://schemas.microsoft.com/office/drawing/2014/main" id="{A2C2D775-3627-E21E-5AA1-315B6FFB522B}"/>
              </a:ext>
            </a:extLst>
          </p:cNvPr>
          <p:cNvSpPr txBox="1">
            <a:spLocks/>
          </p:cNvSpPr>
          <p:nvPr/>
        </p:nvSpPr>
        <p:spPr>
          <a:xfrm>
            <a:off x="6917370" y="443762"/>
            <a:ext cx="1197827" cy="473761"/>
          </a:xfrm>
          <a:prstGeom prst="rect">
            <a:avLst/>
          </a:prstGeom>
          <a:noFill/>
          <a:ln>
            <a:noFill/>
          </a:ln>
        </p:spPr>
        <p:txBody>
          <a:bodyPr spcFirstLastPara="1" wrap="square" lIns="91425" tIns="91425" rIns="91425" bIns="91425" anchor="t" anchorCtr="0">
            <a:normAutofit lnSpcReduction="1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buFont typeface="Arial"/>
              <a:buNone/>
            </a:pPr>
            <a:r>
              <a:rPr lang="fr-FR" dirty="0">
                <a:solidFill>
                  <a:srgbClr val="000000"/>
                </a:solidFill>
                <a:latin typeface="Arial" panose="020B0604020202020204" pitchFamily="34" charset="0"/>
              </a:rPr>
              <a:t>Modèle :</a:t>
            </a:r>
            <a:endParaRPr lang="fr-FR" dirty="0"/>
          </a:p>
        </p:txBody>
      </p:sp>
    </p:spTree>
    <p:extLst>
      <p:ext uri="{BB962C8B-B14F-4D97-AF65-F5344CB8AC3E}">
        <p14:creationId xmlns:p14="http://schemas.microsoft.com/office/powerpoint/2010/main" val="3843713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descr="Une image contenant texte, fournitures de bureau, papeterie, crayon&#10;&#10;Description générée automatiquement">
            <a:extLst>
              <a:ext uri="{FF2B5EF4-FFF2-40B4-BE49-F238E27FC236}">
                <a16:creationId xmlns:a16="http://schemas.microsoft.com/office/drawing/2014/main" id="{69753EBA-8083-4519-A7DC-327729EB7344}"/>
              </a:ext>
            </a:extLst>
          </p:cNvPr>
          <p:cNvPicPr>
            <a:picLocks noChangeAspect="1"/>
          </p:cNvPicPr>
          <p:nvPr/>
        </p:nvPicPr>
        <p:blipFill>
          <a:blip r:embed="rId3"/>
          <a:srcRect l="3178" b="8705"/>
          <a:stretch/>
        </p:blipFill>
        <p:spPr>
          <a:xfrm>
            <a:off x="2611943" y="660018"/>
            <a:ext cx="6532057" cy="4483482"/>
          </a:xfrm>
          <a:prstGeom prst="rect">
            <a:avLst/>
          </a:prstGeom>
        </p:spPr>
      </p:pic>
      <p:sp>
        <p:nvSpPr>
          <p:cNvPr id="5" name="Titre 1">
            <a:extLst>
              <a:ext uri="{FF2B5EF4-FFF2-40B4-BE49-F238E27FC236}">
                <a16:creationId xmlns:a16="http://schemas.microsoft.com/office/drawing/2014/main" id="{4AD776C5-F42D-BA39-F4C7-49330CEAEE31}"/>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Mélanger les couleurs</a:t>
            </a:r>
          </a:p>
        </p:txBody>
      </p:sp>
      <p:sp>
        <p:nvSpPr>
          <p:cNvPr id="6" name="ZoneTexte 5">
            <a:extLst>
              <a:ext uri="{FF2B5EF4-FFF2-40B4-BE49-F238E27FC236}">
                <a16:creationId xmlns:a16="http://schemas.microsoft.com/office/drawing/2014/main" id="{893F193A-D2BC-902F-D9A1-80BD5B1C22B2}"/>
              </a:ext>
            </a:extLst>
          </p:cNvPr>
          <p:cNvSpPr txBox="1"/>
          <p:nvPr/>
        </p:nvSpPr>
        <p:spPr>
          <a:xfrm>
            <a:off x="863208" y="1750427"/>
            <a:ext cx="1693735" cy="1369606"/>
          </a:xfrm>
          <a:prstGeom prst="rect">
            <a:avLst/>
          </a:prstGeom>
          <a:noFill/>
        </p:spPr>
        <p:txBody>
          <a:bodyPr wrap="square">
            <a:spAutoFit/>
          </a:bodyPr>
          <a:lstStyle/>
          <a:p>
            <a:pPr rtl="0" fontAlgn="base">
              <a:spcBef>
                <a:spcPts val="600"/>
              </a:spcBef>
            </a:pPr>
            <a:r>
              <a:rPr lang="fr-FR" sz="1800" b="0" i="0" u="none" strike="noStrike" dirty="0">
                <a:solidFill>
                  <a:srgbClr val="000000"/>
                </a:solidFill>
                <a:effectLst/>
                <a:latin typeface="Arial" panose="020B0604020202020204" pitchFamily="34" charset="0"/>
              </a:rPr>
              <a:t>Simplement</a:t>
            </a:r>
          </a:p>
          <a:p>
            <a:pPr rtl="0" fontAlgn="base">
              <a:spcBef>
                <a:spcPts val="600"/>
              </a:spcBef>
            </a:pPr>
            <a:r>
              <a:rPr lang="fr-FR" sz="1800" b="1" i="0" u="none" strike="noStrike" dirty="0">
                <a:solidFill>
                  <a:srgbClr val="000000"/>
                </a:solidFill>
                <a:effectLst/>
                <a:latin typeface="Arial" panose="020B0604020202020204" pitchFamily="34" charset="0"/>
              </a:rPr>
              <a:t>superposer</a:t>
            </a:r>
          </a:p>
          <a:p>
            <a:pPr rtl="0" fontAlgn="base">
              <a:spcBef>
                <a:spcPts val="600"/>
              </a:spcBef>
            </a:pPr>
            <a:r>
              <a:rPr lang="fr-FR" sz="1800" b="0" i="0" u="none" strike="noStrike" dirty="0">
                <a:solidFill>
                  <a:srgbClr val="000000"/>
                </a:solidFill>
                <a:effectLst/>
                <a:latin typeface="Arial" panose="020B0604020202020204" pitchFamily="34" charset="0"/>
              </a:rPr>
              <a:t>les couleurs</a:t>
            </a:r>
          </a:p>
          <a:p>
            <a:pPr rtl="0" fontAlgn="base">
              <a:spcBef>
                <a:spcPts val="600"/>
              </a:spcBef>
            </a:pPr>
            <a:r>
              <a:rPr lang="fr-FR" b="0" i="0" u="none" strike="noStrike" dirty="0">
                <a:solidFill>
                  <a:srgbClr val="000000"/>
                </a:solidFill>
                <a:effectLst/>
                <a:latin typeface="Arial" panose="020B0604020202020204" pitchFamily="34" charset="0"/>
              </a:rPr>
              <a:t>(pas besoin d’eau)</a:t>
            </a:r>
            <a:endParaRPr lang="fr-FR" b="0" i="0" u="none" strike="noStrike" dirty="0">
              <a:solidFill>
                <a:srgbClr val="595959"/>
              </a:solidFill>
              <a:effectLst/>
              <a:latin typeface="Arial" panose="020B0604020202020204" pitchFamily="34" charset="0"/>
            </a:endParaRPr>
          </a:p>
        </p:txBody>
      </p:sp>
    </p:spTree>
    <p:extLst>
      <p:ext uri="{BB962C8B-B14F-4D97-AF65-F5344CB8AC3E}">
        <p14:creationId xmlns:p14="http://schemas.microsoft.com/office/powerpoint/2010/main" val="2523151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B02CC9D-AFD4-4459-DFE3-FA79451CDBB7}"/>
              </a:ext>
            </a:extLst>
          </p:cNvPr>
          <p:cNvPicPr>
            <a:picLocks noChangeAspect="1"/>
          </p:cNvPicPr>
          <p:nvPr/>
        </p:nvPicPr>
        <p:blipFill>
          <a:blip r:embed="rId3"/>
          <a:stretch>
            <a:fillRect/>
          </a:stretch>
        </p:blipFill>
        <p:spPr>
          <a:xfrm flipH="1">
            <a:off x="1270700" y="1135160"/>
            <a:ext cx="2110766" cy="2387600"/>
          </a:xfrm>
          <a:prstGeom prst="rect">
            <a:avLst/>
          </a:prstGeom>
        </p:spPr>
      </p:pic>
      <p:pic>
        <p:nvPicPr>
          <p:cNvPr id="7" name="Image 6">
            <a:extLst>
              <a:ext uri="{FF2B5EF4-FFF2-40B4-BE49-F238E27FC236}">
                <a16:creationId xmlns:a16="http://schemas.microsoft.com/office/drawing/2014/main" id="{EF39C735-6BAD-C4C4-8A9E-883CE3EEC712}"/>
              </a:ext>
            </a:extLst>
          </p:cNvPr>
          <p:cNvPicPr>
            <a:picLocks noChangeAspect="1"/>
          </p:cNvPicPr>
          <p:nvPr/>
        </p:nvPicPr>
        <p:blipFill>
          <a:blip r:embed="rId4"/>
          <a:stretch>
            <a:fillRect/>
          </a:stretch>
        </p:blipFill>
        <p:spPr>
          <a:xfrm>
            <a:off x="3381466" y="1468023"/>
            <a:ext cx="1689100" cy="1968500"/>
          </a:xfrm>
          <a:prstGeom prst="rect">
            <a:avLst/>
          </a:prstGeom>
        </p:spPr>
      </p:pic>
      <p:pic>
        <p:nvPicPr>
          <p:cNvPr id="8" name="Image 7">
            <a:extLst>
              <a:ext uri="{FF2B5EF4-FFF2-40B4-BE49-F238E27FC236}">
                <a16:creationId xmlns:a16="http://schemas.microsoft.com/office/drawing/2014/main" id="{0A90513A-E61B-24F4-22A3-01A7F4078284}"/>
              </a:ext>
            </a:extLst>
          </p:cNvPr>
          <p:cNvPicPr>
            <a:picLocks noChangeAspect="1"/>
          </p:cNvPicPr>
          <p:nvPr/>
        </p:nvPicPr>
        <p:blipFill>
          <a:blip r:embed="rId5"/>
          <a:srcRect l="56681"/>
          <a:stretch>
            <a:fillRect/>
          </a:stretch>
        </p:blipFill>
        <p:spPr>
          <a:xfrm>
            <a:off x="5953327" y="457381"/>
            <a:ext cx="2110766" cy="3126990"/>
          </a:xfrm>
          <a:prstGeom prst="rect">
            <a:avLst/>
          </a:prstGeom>
        </p:spPr>
      </p:pic>
      <p:pic>
        <p:nvPicPr>
          <p:cNvPr id="10" name="Image 9">
            <a:extLst>
              <a:ext uri="{FF2B5EF4-FFF2-40B4-BE49-F238E27FC236}">
                <a16:creationId xmlns:a16="http://schemas.microsoft.com/office/drawing/2014/main" id="{799E4EF4-B88E-03CC-3D6E-9820AE0B18C0}"/>
              </a:ext>
            </a:extLst>
          </p:cNvPr>
          <p:cNvPicPr>
            <a:picLocks noChangeAspect="1"/>
          </p:cNvPicPr>
          <p:nvPr/>
        </p:nvPicPr>
        <p:blipFill>
          <a:blip r:embed="rId6"/>
          <a:stretch>
            <a:fillRect/>
          </a:stretch>
        </p:blipFill>
        <p:spPr>
          <a:xfrm>
            <a:off x="5190977" y="2273957"/>
            <a:ext cx="641938" cy="356632"/>
          </a:xfrm>
          <a:prstGeom prst="rect">
            <a:avLst/>
          </a:prstGeom>
        </p:spPr>
      </p:pic>
      <p:sp>
        <p:nvSpPr>
          <p:cNvPr id="12" name="Espace réservé du contenu 2">
            <a:extLst>
              <a:ext uri="{FF2B5EF4-FFF2-40B4-BE49-F238E27FC236}">
                <a16:creationId xmlns:a16="http://schemas.microsoft.com/office/drawing/2014/main" id="{3A450AE1-EDC6-DBFE-F0DB-33EACFA96926}"/>
              </a:ext>
            </a:extLst>
          </p:cNvPr>
          <p:cNvSpPr>
            <a:spLocks noGrp="1"/>
          </p:cNvSpPr>
          <p:nvPr>
            <p:ph idx="1"/>
          </p:nvPr>
        </p:nvSpPr>
        <p:spPr>
          <a:xfrm>
            <a:off x="1225182" y="3574205"/>
            <a:ext cx="3947436" cy="639569"/>
          </a:xfrm>
        </p:spPr>
        <p:txBody>
          <a:bodyPr>
            <a:normAutofit/>
          </a:bodyPr>
          <a:lstStyle/>
          <a:p>
            <a:pPr marL="114300" indent="0" algn="ctr" rtl="0">
              <a:buNone/>
            </a:pPr>
            <a:r>
              <a:rPr lang="fr-FR" sz="1600" dirty="0">
                <a:solidFill>
                  <a:srgbClr val="000000"/>
                </a:solidFill>
                <a:latin typeface="Raleway" panose="020B0003030101060003" pitchFamily="34" charset="0"/>
              </a:rPr>
              <a:t>On mesure la longueur réelle</a:t>
            </a:r>
            <a:endParaRPr lang="fr-FR" sz="1600" dirty="0">
              <a:effectLst/>
              <a:latin typeface="Raleway" panose="020B0003030101060003" pitchFamily="34" charset="0"/>
            </a:endParaRPr>
          </a:p>
        </p:txBody>
      </p:sp>
      <p:sp>
        <p:nvSpPr>
          <p:cNvPr id="13" name="Espace réservé du contenu 2">
            <a:extLst>
              <a:ext uri="{FF2B5EF4-FFF2-40B4-BE49-F238E27FC236}">
                <a16:creationId xmlns:a16="http://schemas.microsoft.com/office/drawing/2014/main" id="{1A236B04-8A3D-1598-11E8-616BDD12C335}"/>
              </a:ext>
            </a:extLst>
          </p:cNvPr>
          <p:cNvSpPr txBox="1">
            <a:spLocks/>
          </p:cNvSpPr>
          <p:nvPr/>
        </p:nvSpPr>
        <p:spPr>
          <a:xfrm>
            <a:off x="5573732" y="3522760"/>
            <a:ext cx="2713782" cy="994172"/>
          </a:xfrm>
          <a:prstGeom prst="rect">
            <a:avLst/>
          </a:prstGeom>
          <a:noFill/>
          <a:ln>
            <a:noFill/>
          </a:ln>
        </p:spPr>
        <p:txBody>
          <a:bodyPr spcFirstLastPara="1" wrap="square" lIns="91425" tIns="91425" rIns="91425" bIns="91425" anchor="t" anchorCtr="0">
            <a:normAutofit lnSpcReduction="1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600" dirty="0">
                <a:solidFill>
                  <a:srgbClr val="000000"/>
                </a:solidFill>
                <a:latin typeface="Raleway" panose="020B0003030101060003" pitchFamily="34" charset="0"/>
              </a:rPr>
              <a:t>Avec une accolade, on indique sur notre dessin la longueur mesurée</a:t>
            </a:r>
            <a:endParaRPr lang="fr-FR" sz="1600" dirty="0">
              <a:latin typeface="Raleway" panose="020B0003030101060003" pitchFamily="34" charset="0"/>
            </a:endParaRPr>
          </a:p>
        </p:txBody>
      </p:sp>
      <p:sp>
        <p:nvSpPr>
          <p:cNvPr id="14" name="Google Shape;92;p17">
            <a:extLst>
              <a:ext uri="{FF2B5EF4-FFF2-40B4-BE49-F238E27FC236}">
                <a16:creationId xmlns:a16="http://schemas.microsoft.com/office/drawing/2014/main" id="{B3144908-0B54-794F-FF72-D51E7821D98C}"/>
              </a:ext>
            </a:extLst>
          </p:cNvPr>
          <p:cNvSpPr txBox="1">
            <a:spLocks/>
          </p:cNvSpPr>
          <p:nvPr/>
        </p:nvSpPr>
        <p:spPr>
          <a:xfrm>
            <a:off x="494199" y="58258"/>
            <a:ext cx="8516046" cy="6223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Mettre une échelle sur son dessin</a:t>
            </a:r>
          </a:p>
        </p:txBody>
      </p:sp>
      <p:sp>
        <p:nvSpPr>
          <p:cNvPr id="15" name="ZoneTexte 14">
            <a:extLst>
              <a:ext uri="{FF2B5EF4-FFF2-40B4-BE49-F238E27FC236}">
                <a16:creationId xmlns:a16="http://schemas.microsoft.com/office/drawing/2014/main" id="{71FCE8ED-DF7B-068D-A7CC-5401EDCB1733}"/>
              </a:ext>
            </a:extLst>
          </p:cNvPr>
          <p:cNvSpPr txBox="1"/>
          <p:nvPr/>
        </p:nvSpPr>
        <p:spPr>
          <a:xfrm>
            <a:off x="2821470" y="4660504"/>
            <a:ext cx="6322530" cy="369332"/>
          </a:xfrm>
          <a:prstGeom prst="rect">
            <a:avLst/>
          </a:prstGeom>
          <a:noFill/>
        </p:spPr>
        <p:txBody>
          <a:bodyPr wrap="square">
            <a:spAutoFit/>
          </a:bodyPr>
          <a:lstStyle/>
          <a:p>
            <a:pPr rtl="0" fontAlgn="base">
              <a:spcBef>
                <a:spcPts val="600"/>
              </a:spcBef>
            </a:pPr>
            <a:r>
              <a:rPr lang="fr-FR" sz="1800" b="0" i="0" u="none" strike="noStrike" dirty="0">
                <a:solidFill>
                  <a:srgbClr val="000000"/>
                </a:solidFill>
                <a:effectLst/>
                <a:latin typeface="Arial" panose="020B0604020202020204" pitchFamily="34" charset="0"/>
              </a:rPr>
              <a:t>Pou</a:t>
            </a:r>
            <a:r>
              <a:rPr lang="fr-FR" sz="1800" dirty="0">
                <a:latin typeface="Arial" panose="020B0604020202020204" pitchFamily="34" charset="0"/>
              </a:rPr>
              <a:t>r aller plus loin, voir la ressource sur les échelles</a:t>
            </a:r>
            <a:endParaRPr lang="fr-FR" sz="18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1308199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033739"/>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a:alphaModFix/>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1094239" y="1129445"/>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3465461" y="1129445"/>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7217637" y="1022124"/>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a:alphaModFix/>
            </a:blip>
            <a:srcRect l="10752" b="4232"/>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7072431" y="3979808"/>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5104781" y="2714799"/>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3549856" y="1561162"/>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1184903" y="1561162"/>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1184903" y="3128729"/>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3374797" y="1452695"/>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7531245" y="663146"/>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2948247" y="662213"/>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927786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3">
            <a:alphaModFix/>
          </a:blip>
          <a:srcRect l="511" t="4786" r="63544" b="4668"/>
          <a:stretch/>
        </p:blipFill>
        <p:spPr>
          <a:xfrm>
            <a:off x="5822128"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688209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pic>
        <p:nvPicPr>
          <p:cNvPr id="93" name="Google Shape;93;p17"/>
          <p:cNvPicPr preferRelativeResize="0"/>
          <p:nvPr/>
        </p:nvPicPr>
        <p:blipFill>
          <a:blip r:embed="rId3">
            <a:alphaModFix/>
          </a:blip>
          <a:srcRect l="39011" r="2205"/>
          <a:stretch/>
        </p:blipFill>
        <p:spPr>
          <a:xfrm>
            <a:off x="589385" y="1227988"/>
            <a:ext cx="5240688" cy="3265369"/>
          </a:xfrm>
          <a:prstGeom prst="rect">
            <a:avLst/>
          </a:prstGeom>
          <a:noFill/>
          <a:ln>
            <a:noFill/>
          </a:ln>
        </p:spPr>
      </p:pic>
      <p:sp>
        <p:nvSpPr>
          <p:cNvPr id="12" name="Google Shape;81;p16">
            <a:extLst>
              <a:ext uri="{FF2B5EF4-FFF2-40B4-BE49-F238E27FC236}">
                <a16:creationId xmlns:a16="http://schemas.microsoft.com/office/drawing/2014/main" id="{31E2EBC4-612F-D31C-AEAE-C40AA26DE92F}"/>
              </a:ext>
            </a:extLst>
          </p:cNvPr>
          <p:cNvSpPr txBox="1"/>
          <p:nvPr/>
        </p:nvSpPr>
        <p:spPr>
          <a:xfrm>
            <a:off x="241212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3600"/>
              <a:buFont typeface="Arial"/>
              <a:buNone/>
            </a:pPr>
            <a:r>
              <a:rPr lang="fr" sz="2200" dirty="0">
                <a:latin typeface="Raleway"/>
                <a:ea typeface="Raleway"/>
                <a:cs typeface="Raleway"/>
                <a:sym typeface="Raleway"/>
              </a:rPr>
              <a:t>À votre tour !</a:t>
            </a:r>
            <a:endParaRPr sz="2200" dirty="0">
              <a:latin typeface="Raleway"/>
              <a:ea typeface="Raleway"/>
              <a:cs typeface="Raleway"/>
              <a:sym typeface="Raleway"/>
            </a:endParaRPr>
          </a:p>
          <a:p>
            <a:pPr marL="0" lvl="0" indent="0" algn="l" rtl="0">
              <a:lnSpc>
                <a:spcPct val="100000"/>
              </a:lnSpc>
              <a:spcBef>
                <a:spcPts val="0"/>
              </a:spcBef>
              <a:spcAft>
                <a:spcPts val="0"/>
              </a:spcAft>
              <a:buSzPts val="2800"/>
              <a:buNone/>
            </a:pPr>
            <a:endParaRPr sz="2200" dirty="0">
              <a:latin typeface="Raleway"/>
              <a:ea typeface="Raleway"/>
              <a:cs typeface="Raleway"/>
              <a:sym typeface="Raleway"/>
            </a:endParaRPr>
          </a:p>
        </p:txBody>
      </p:sp>
      <p:sp>
        <p:nvSpPr>
          <p:cNvPr id="124" name="Google Shape;124;p7"/>
          <p:cNvSpPr txBox="1"/>
          <p:nvPr/>
        </p:nvSpPr>
        <p:spPr>
          <a:xfrm>
            <a:off x="939453" y="914401"/>
            <a:ext cx="4596576" cy="3501974"/>
          </a:xfrm>
          <a:prstGeom prst="rect">
            <a:avLst/>
          </a:prstGeom>
          <a:noFill/>
          <a:ln>
            <a:noFill/>
          </a:ln>
        </p:spPr>
        <p:txBody>
          <a:bodyPr spcFirstLastPara="1" wrap="square" lIns="91425" tIns="91425" rIns="91425" bIns="91425" anchor="t" anchorCtr="0">
            <a:normAutofit lnSpcReduction="10000"/>
          </a:bodyPr>
          <a:lstStyle/>
          <a:p>
            <a:pPr marL="0" marR="0" lvl="0" indent="0" algn="l" rtl="0">
              <a:lnSpc>
                <a:spcPct val="115000"/>
              </a:lnSpc>
              <a:spcBef>
                <a:spcPts val="0"/>
              </a:spcBef>
              <a:spcAft>
                <a:spcPts val="0"/>
              </a:spcAft>
              <a:buClr>
                <a:srgbClr val="000000"/>
              </a:buClr>
              <a:buSzPts val="1700"/>
              <a:buFont typeface="Arial"/>
              <a:buNone/>
            </a:pPr>
            <a:r>
              <a:rPr lang="fr" sz="1800" b="1" i="0" u="none" strike="noStrike" cap="none" dirty="0">
                <a:solidFill>
                  <a:srgbClr val="000000"/>
                </a:solidFill>
                <a:latin typeface="Calibri" panose="020F0502020204030204" pitchFamily="34" charset="0"/>
                <a:cs typeface="Calibri" panose="020F0502020204030204" pitchFamily="34" charset="0"/>
                <a:sym typeface="Arial"/>
              </a:rPr>
              <a:t>Consignes : </a:t>
            </a:r>
            <a:endParaRPr sz="1800" b="1"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336550" algn="l" rtl="0">
              <a:lnSpc>
                <a:spcPct val="115000"/>
              </a:lnSpc>
              <a:spcBef>
                <a:spcPts val="1200"/>
              </a:spcBef>
              <a:spcAft>
                <a:spcPts val="0"/>
              </a:spcAft>
              <a:buClr>
                <a:srgbClr val="000000"/>
              </a:buClr>
              <a:buSzPts val="1700"/>
              <a:buFont typeface="Arial"/>
              <a:buChar char="●"/>
            </a:pPr>
            <a:r>
              <a:rPr lang="fr-FR" sz="1700" b="0" i="0" u="none" strike="noStrike" cap="none" dirty="0">
                <a:solidFill>
                  <a:srgbClr val="000000"/>
                </a:solidFill>
                <a:latin typeface="Calibri" panose="020F0502020204030204" pitchFamily="34" charset="0"/>
                <a:cs typeface="Calibri" panose="020F0502020204030204" pitchFamily="34" charset="0"/>
                <a:sym typeface="Arial"/>
              </a:rPr>
              <a:t>D</a:t>
            </a:r>
            <a:r>
              <a:rPr lang="fr" sz="1700" b="0" i="0" u="none" strike="noStrike" cap="none" dirty="0" err="1">
                <a:solidFill>
                  <a:srgbClr val="000000"/>
                </a:solidFill>
                <a:latin typeface="Calibri" panose="020F0502020204030204" pitchFamily="34" charset="0"/>
                <a:cs typeface="Calibri" panose="020F0502020204030204" pitchFamily="34" charset="0"/>
                <a:sym typeface="Arial"/>
              </a:rPr>
              <a:t>essiner</a:t>
            </a:r>
            <a:r>
              <a:rPr lang="fr" sz="1700" b="0" i="0" u="none" strike="noStrike" cap="none" dirty="0">
                <a:solidFill>
                  <a:srgbClr val="000000"/>
                </a:solidFill>
                <a:latin typeface="Calibri" panose="020F0502020204030204" pitchFamily="34" charset="0"/>
                <a:cs typeface="Calibri" panose="020F0502020204030204" pitchFamily="34" charset="0"/>
                <a:sym typeface="Arial"/>
              </a:rPr>
              <a:t> une « </a:t>
            </a:r>
            <a:r>
              <a:rPr lang="fr" sz="1700" b="1" i="0" u="none" strike="noStrike" cap="none" dirty="0">
                <a:solidFill>
                  <a:srgbClr val="000000"/>
                </a:solidFill>
                <a:latin typeface="Calibri" panose="020F0502020204030204" pitchFamily="34" charset="0"/>
                <a:cs typeface="Calibri" panose="020F0502020204030204" pitchFamily="34" charset="0"/>
                <a:sym typeface="Arial"/>
              </a:rPr>
              <a:t>synthèse</a:t>
            </a:r>
            <a:r>
              <a:rPr lang="fr" sz="1700" b="0" i="0" u="none" strike="noStrike" cap="none" dirty="0">
                <a:solidFill>
                  <a:srgbClr val="000000"/>
                </a:solidFill>
                <a:latin typeface="Calibri" panose="020F0502020204030204" pitchFamily="34" charset="0"/>
                <a:cs typeface="Calibri" panose="020F0502020204030204" pitchFamily="34" charset="0"/>
                <a:sym typeface="Arial"/>
              </a:rPr>
              <a:t> » de</a:t>
            </a:r>
            <a:r>
              <a:rPr lang="fr" sz="1700" dirty="0">
                <a:latin typeface="Calibri" panose="020F0502020204030204" pitchFamily="34" charset="0"/>
                <a:cs typeface="Calibri" panose="020F0502020204030204" pitchFamily="34" charset="0"/>
              </a:rPr>
              <a:t> </a:t>
            </a:r>
            <a:r>
              <a:rPr lang="fr" sz="1700" b="0" i="0" u="none" strike="noStrike" cap="none" dirty="0">
                <a:solidFill>
                  <a:srgbClr val="000000"/>
                </a:solidFill>
                <a:latin typeface="Calibri" panose="020F0502020204030204" pitchFamily="34" charset="0"/>
                <a:cs typeface="Calibri" panose="020F0502020204030204" pitchFamily="34" charset="0"/>
                <a:sym typeface="Arial"/>
              </a:rPr>
              <a:t>l’espèce d’escargot reçue</a:t>
            </a:r>
          </a:p>
          <a:p>
            <a:pPr marL="457200" marR="0" lvl="0" indent="-336550" algn="l" rtl="0">
              <a:lnSpc>
                <a:spcPct val="115000"/>
              </a:lnSpc>
              <a:spcBef>
                <a:spcPts val="1200"/>
              </a:spcBef>
              <a:spcAft>
                <a:spcPts val="0"/>
              </a:spcAft>
              <a:buClr>
                <a:srgbClr val="000000"/>
              </a:buClr>
              <a:buSzPts val="1700"/>
              <a:buFont typeface="Arial"/>
              <a:buChar char="●"/>
            </a:pPr>
            <a:r>
              <a:rPr lang="fr-FR" sz="1700" dirty="0">
                <a:latin typeface="Calibri" panose="020F0502020204030204" pitchFamily="34" charset="0"/>
                <a:cs typeface="Calibri" panose="020F0502020204030204" pitchFamily="34" charset="0"/>
              </a:rPr>
              <a:t>différents d</a:t>
            </a:r>
            <a:r>
              <a:rPr lang="fr" sz="1700" dirty="0" err="1">
                <a:latin typeface="Calibri" panose="020F0502020204030204" pitchFamily="34" charset="0"/>
                <a:cs typeface="Calibri" panose="020F0502020204030204" pitchFamily="34" charset="0"/>
              </a:rPr>
              <a:t>essins</a:t>
            </a:r>
            <a:r>
              <a:rPr lang="fr" sz="1700" dirty="0">
                <a:latin typeface="Calibri" panose="020F0502020204030204" pitchFamily="34" charset="0"/>
                <a:cs typeface="Calibri" panose="020F0502020204030204" pitchFamily="34" charset="0"/>
              </a:rPr>
              <a:t> </a:t>
            </a:r>
            <a:r>
              <a:rPr lang="fr" sz="1700" b="1" i="0" u="none" strike="noStrike" cap="none" dirty="0">
                <a:solidFill>
                  <a:srgbClr val="000000"/>
                </a:solidFill>
                <a:latin typeface="Calibri" panose="020F0502020204030204" pitchFamily="34" charset="0"/>
                <a:cs typeface="Calibri" panose="020F0502020204030204" pitchFamily="34" charset="0"/>
                <a:sym typeface="Arial"/>
              </a:rPr>
              <a:t>sous plusieurs angles</a:t>
            </a:r>
            <a:r>
              <a:rPr lang="fr" sz="1700" b="0" i="0" u="none" strike="noStrike" cap="none" dirty="0">
                <a:solidFill>
                  <a:srgbClr val="000000"/>
                </a:solidFill>
                <a:latin typeface="Calibri" panose="020F0502020204030204" pitchFamily="34" charset="0"/>
                <a:cs typeface="Calibri" panose="020F0502020204030204" pitchFamily="34" charset="0"/>
                <a:sym typeface="Arial"/>
              </a:rPr>
              <a:t> </a:t>
            </a:r>
            <a:r>
              <a:rPr lang="fr" sz="1600" b="0" i="0" u="none" strike="noStrike" cap="none" dirty="0">
                <a:solidFill>
                  <a:srgbClr val="000000"/>
                </a:solidFill>
                <a:latin typeface="Calibri" panose="020F0502020204030204" pitchFamily="34" charset="0"/>
                <a:cs typeface="Calibri" panose="020F0502020204030204" pitchFamily="34" charset="0"/>
                <a:sym typeface="Arial"/>
              </a:rPr>
              <a:t>(au moins 2)</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336550" algn="l" rtl="0">
              <a:lnSpc>
                <a:spcPct val="115000"/>
              </a:lnSpc>
              <a:spcBef>
                <a:spcPts val="600"/>
              </a:spcBef>
              <a:spcAft>
                <a:spcPts val="0"/>
              </a:spcAft>
              <a:buClr>
                <a:srgbClr val="000000"/>
              </a:buClr>
              <a:buSzPts val="1700"/>
              <a:buFont typeface="Arial"/>
              <a:buChar char="●"/>
            </a:pPr>
            <a:r>
              <a:rPr lang="fr" sz="1700" b="0" i="0" u="none" strike="noStrike" cap="none" dirty="0">
                <a:solidFill>
                  <a:srgbClr val="000000"/>
                </a:solidFill>
                <a:latin typeface="Calibri" panose="020F0502020204030204" pitchFamily="34" charset="0"/>
                <a:cs typeface="Calibri" panose="020F0502020204030204" pitchFamily="34" charset="0"/>
                <a:sym typeface="Arial"/>
              </a:rPr>
              <a:t>dessins précis, </a:t>
            </a:r>
            <a:r>
              <a:rPr lang="fr" sz="1700" b="1" i="0" u="none" strike="noStrike" cap="none" dirty="0">
                <a:solidFill>
                  <a:srgbClr val="000000"/>
                </a:solidFill>
                <a:latin typeface="Calibri" panose="020F0502020204030204" pitchFamily="34" charset="0"/>
                <a:cs typeface="Calibri" panose="020F0502020204030204" pitchFamily="34" charset="0"/>
                <a:sym typeface="Arial"/>
              </a:rPr>
              <a:t>proportions et formes </a:t>
            </a:r>
            <a:r>
              <a:rPr lang="fr" sz="1700" b="0" i="0" u="none" strike="noStrike" cap="none" dirty="0">
                <a:solidFill>
                  <a:srgbClr val="000000"/>
                </a:solidFill>
                <a:latin typeface="Calibri" panose="020F0502020204030204" pitchFamily="34" charset="0"/>
                <a:cs typeface="Calibri" panose="020F0502020204030204" pitchFamily="34" charset="0"/>
                <a:sym typeface="Arial"/>
              </a:rPr>
              <a:t>respectées</a:t>
            </a:r>
          </a:p>
          <a:p>
            <a:pPr marL="457200" indent="-336550">
              <a:lnSpc>
                <a:spcPct val="115000"/>
              </a:lnSpc>
              <a:spcBef>
                <a:spcPts val="600"/>
              </a:spcBef>
              <a:buSzPts val="1700"/>
              <a:buFont typeface="Arial"/>
              <a:buChar char="●"/>
            </a:pPr>
            <a:r>
              <a:rPr lang="fr-FR" sz="1700" b="1" i="0" u="none" strike="noStrike" cap="none" dirty="0">
                <a:solidFill>
                  <a:srgbClr val="000000"/>
                </a:solidFill>
                <a:latin typeface="Calibri" panose="020F0502020204030204" pitchFamily="34" charset="0"/>
                <a:cs typeface="Calibri" panose="020F0502020204030204" pitchFamily="34" charset="0"/>
                <a:sym typeface="Arial"/>
              </a:rPr>
              <a:t>couleurs</a:t>
            </a:r>
            <a:r>
              <a:rPr lang="fr-FR" sz="1700" b="0" i="0" u="none" strike="noStrike" cap="none" dirty="0">
                <a:solidFill>
                  <a:srgbClr val="000000"/>
                </a:solidFill>
                <a:latin typeface="Calibri" panose="020F0502020204030204" pitchFamily="34" charset="0"/>
                <a:cs typeface="Calibri" panose="020F0502020204030204" pitchFamily="34" charset="0"/>
                <a:sym typeface="Arial"/>
              </a:rPr>
              <a:t> nécessaires pour reconnaître l’espèce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336550" algn="l" rtl="0">
              <a:lnSpc>
                <a:spcPct val="115000"/>
              </a:lnSpc>
              <a:spcBef>
                <a:spcPts val="600"/>
              </a:spcBef>
              <a:spcAft>
                <a:spcPts val="0"/>
              </a:spcAft>
              <a:buClr>
                <a:srgbClr val="000000"/>
              </a:buClr>
              <a:buSzPts val="1700"/>
              <a:buFont typeface="Arial"/>
              <a:buChar char="●"/>
            </a:pPr>
            <a:r>
              <a:rPr lang="fr" sz="1700" b="1" i="0" u="none" strike="noStrike" cap="none" dirty="0">
                <a:solidFill>
                  <a:srgbClr val="000000"/>
                </a:solidFill>
                <a:latin typeface="Calibri" panose="020F0502020204030204" pitchFamily="34" charset="0"/>
                <a:cs typeface="Calibri" panose="020F0502020204030204" pitchFamily="34" charset="0"/>
                <a:sym typeface="Arial"/>
              </a:rPr>
              <a:t>échelle</a:t>
            </a:r>
            <a:endParaRPr sz="1700" b="1" i="0" u="none" strike="noStrike" cap="none" dirty="0">
              <a:solidFill>
                <a:srgbClr val="000000"/>
              </a:solidFill>
              <a:latin typeface="Calibri" panose="020F0502020204030204" pitchFamily="34" charset="0"/>
              <a:cs typeface="Calibri" panose="020F0502020204030204" pitchFamily="34" charset="0"/>
              <a:sym typeface="Arial"/>
            </a:endParaRPr>
          </a:p>
        </p:txBody>
      </p:sp>
      <p:grpSp>
        <p:nvGrpSpPr>
          <p:cNvPr id="3" name="Groupe 2">
            <a:extLst>
              <a:ext uri="{FF2B5EF4-FFF2-40B4-BE49-F238E27FC236}">
                <a16:creationId xmlns:a16="http://schemas.microsoft.com/office/drawing/2014/main" id="{BDA9090C-E27C-3916-119C-1AA3AD183EC2}"/>
              </a:ext>
            </a:extLst>
          </p:cNvPr>
          <p:cNvGrpSpPr/>
          <p:nvPr/>
        </p:nvGrpSpPr>
        <p:grpSpPr>
          <a:xfrm>
            <a:off x="5642975" y="-231732"/>
            <a:ext cx="3588707" cy="4916466"/>
            <a:chOff x="5226924" y="-245400"/>
            <a:chExt cx="3917076" cy="5388900"/>
          </a:xfrm>
        </p:grpSpPr>
        <p:pic>
          <p:nvPicPr>
            <p:cNvPr id="125" name="Google Shape;125;p7"/>
            <p:cNvPicPr preferRelativeResize="0"/>
            <p:nvPr/>
          </p:nvPicPr>
          <p:blipFill rotWithShape="1">
            <a:blip r:embed="rId3">
              <a:alphaModFix/>
            </a:blip>
            <a:srcRect l="55530" t="35900" r="14033" b="41212"/>
            <a:stretch/>
          </p:blipFill>
          <p:spPr>
            <a:xfrm>
              <a:off x="5921217" y="-245400"/>
              <a:ext cx="3088436" cy="3284557"/>
            </a:xfrm>
            <a:prstGeom prst="rect">
              <a:avLst/>
            </a:prstGeom>
            <a:noFill/>
            <a:ln>
              <a:noFill/>
            </a:ln>
          </p:spPr>
        </p:pic>
        <p:pic>
          <p:nvPicPr>
            <p:cNvPr id="126" name="Google Shape;126;p7"/>
            <p:cNvPicPr preferRelativeResize="0"/>
            <p:nvPr/>
          </p:nvPicPr>
          <p:blipFill rotWithShape="1">
            <a:blip r:embed="rId3">
              <a:alphaModFix/>
            </a:blip>
            <a:srcRect l="10226" t="35900" r="54113" b="41212"/>
            <a:stretch/>
          </p:blipFill>
          <p:spPr>
            <a:xfrm>
              <a:off x="5670375" y="1990384"/>
              <a:ext cx="3473625" cy="3153116"/>
            </a:xfrm>
            <a:prstGeom prst="rect">
              <a:avLst/>
            </a:prstGeom>
            <a:noFill/>
            <a:ln>
              <a:noFill/>
            </a:ln>
          </p:spPr>
        </p:pic>
        <p:sp>
          <p:nvSpPr>
            <p:cNvPr id="127" name="Google Shape;127;p7"/>
            <p:cNvSpPr/>
            <p:nvPr/>
          </p:nvSpPr>
          <p:spPr>
            <a:xfrm flipH="1">
              <a:off x="6058825" y="2684625"/>
              <a:ext cx="116400" cy="1989300"/>
            </a:xfrm>
            <a:prstGeom prst="rightBracket">
              <a:avLst>
                <a:gd name="adj" fmla="val 8333"/>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7"/>
            <p:cNvSpPr txBox="1"/>
            <p:nvPr/>
          </p:nvSpPr>
          <p:spPr>
            <a:xfrm>
              <a:off x="5226924" y="3555947"/>
              <a:ext cx="890101" cy="354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200"/>
                </a:spcAft>
                <a:buClr>
                  <a:srgbClr val="000000"/>
                </a:buClr>
                <a:buSzPts val="852"/>
                <a:buFont typeface="Arial"/>
                <a:buNone/>
              </a:pPr>
              <a:r>
                <a:rPr lang="fr" sz="1385" b="0" i="0" u="none" strike="noStrike" cap="none">
                  <a:solidFill>
                    <a:srgbClr val="434343"/>
                  </a:solidFill>
                  <a:latin typeface="Arial"/>
                  <a:ea typeface="Arial"/>
                  <a:cs typeface="Arial"/>
                  <a:sym typeface="Arial"/>
                </a:rPr>
                <a:t>2,5 cm</a:t>
              </a:r>
              <a:endParaRPr sz="1385" b="0" i="0" u="none" strike="noStrike" cap="none">
                <a:solidFill>
                  <a:srgbClr val="434343"/>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F6FA4E-7EBF-C9BD-9989-757ABF6C4A85}"/>
              </a:ext>
            </a:extLst>
          </p:cNvPr>
          <p:cNvSpPr>
            <a:spLocks noGrp="1"/>
          </p:cNvSpPr>
          <p:nvPr>
            <p:ph type="title"/>
          </p:nvPr>
        </p:nvSpPr>
        <p:spPr/>
        <p:txBody>
          <a:bodyPr/>
          <a:lstStyle/>
          <a:p>
            <a:pPr>
              <a:buSzPts val="3600"/>
            </a:pPr>
            <a:r>
              <a:rPr lang="fr-FR" sz="2200" dirty="0">
                <a:latin typeface="Raleway"/>
              </a:rPr>
              <a:t>Anatomie d’un escargot</a:t>
            </a:r>
          </a:p>
        </p:txBody>
      </p:sp>
      <p:pic>
        <p:nvPicPr>
          <p:cNvPr id="4" name="Image 3">
            <a:extLst>
              <a:ext uri="{FF2B5EF4-FFF2-40B4-BE49-F238E27FC236}">
                <a16:creationId xmlns:a16="http://schemas.microsoft.com/office/drawing/2014/main" id="{9CDEB7A5-508F-3423-BB0B-60EC3519FE16}"/>
              </a:ext>
            </a:extLst>
          </p:cNvPr>
          <p:cNvPicPr>
            <a:picLocks noChangeAspect="1"/>
          </p:cNvPicPr>
          <p:nvPr/>
        </p:nvPicPr>
        <p:blipFill>
          <a:blip r:embed="rId2"/>
          <a:srcRect l="712" t="55433" r="97046" b="5654"/>
          <a:stretch/>
        </p:blipFill>
        <p:spPr>
          <a:xfrm rot="5400000">
            <a:off x="8234294" y="3720772"/>
            <a:ext cx="192317" cy="1425389"/>
          </a:xfrm>
          <a:prstGeom prst="rect">
            <a:avLst/>
          </a:prstGeom>
        </p:spPr>
      </p:pic>
      <p:pic>
        <p:nvPicPr>
          <p:cNvPr id="6" name="Image 5">
            <a:extLst>
              <a:ext uri="{FF2B5EF4-FFF2-40B4-BE49-F238E27FC236}">
                <a16:creationId xmlns:a16="http://schemas.microsoft.com/office/drawing/2014/main" id="{2447B32A-8BFE-274E-2F3C-23D7E4AC7BC1}"/>
              </a:ext>
            </a:extLst>
          </p:cNvPr>
          <p:cNvPicPr>
            <a:picLocks noChangeAspect="1"/>
          </p:cNvPicPr>
          <p:nvPr/>
        </p:nvPicPr>
        <p:blipFill>
          <a:blip r:embed="rId2"/>
          <a:srcRect l="4391" t="5935" r="2953" b="5592"/>
          <a:stretch/>
        </p:blipFill>
        <p:spPr>
          <a:xfrm>
            <a:off x="1028699" y="1069150"/>
            <a:ext cx="8014448" cy="3268158"/>
          </a:xfrm>
          <a:prstGeom prst="rect">
            <a:avLst/>
          </a:prstGeom>
        </p:spPr>
      </p:pic>
    </p:spTree>
    <p:extLst>
      <p:ext uri="{BB962C8B-B14F-4D97-AF65-F5344CB8AC3E}">
        <p14:creationId xmlns:p14="http://schemas.microsoft.com/office/powerpoint/2010/main" val="343505510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1040</Words>
  <Application>Microsoft Macintosh PowerPoint</Application>
  <PresentationFormat>Affichage à l'écran (16:9)</PresentationFormat>
  <Paragraphs>61</Paragraphs>
  <Slides>12</Slides>
  <Notes>11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12</vt:i4>
      </vt:variant>
    </vt:vector>
  </HeadingPairs>
  <TitlesOfParts>
    <vt:vector size="18" baseType="lpstr">
      <vt:lpstr>Raleway</vt:lpstr>
      <vt:lpstr>Calibri</vt:lpstr>
      <vt:lpstr>Wingdings</vt:lpstr>
      <vt:lpstr>Arial</vt:lpstr>
      <vt:lpstr>Raleway SemiBold</vt:lpstr>
      <vt:lpstr>Simple Light</vt:lpstr>
      <vt:lpstr>Présentation PowerPoint</vt:lpstr>
      <vt:lpstr>Le dessin scientifique : utile dans l’histoire</vt:lpstr>
      <vt:lpstr>Présentation PowerPoint</vt:lpstr>
      <vt:lpstr>Présentation PowerPoint</vt:lpstr>
      <vt:lpstr>Choix de la position et ajustement de la lumière</vt:lpstr>
      <vt:lpstr>Représentation des détails</vt:lpstr>
      <vt:lpstr>Représentation synthétique d’une espèce</vt:lpstr>
      <vt:lpstr>À votre tour ! </vt:lpstr>
      <vt:lpstr>Anatomie d’un escargot</vt:lpstr>
      <vt:lpstr>Présentation PowerPoint</vt:lpstr>
      <vt:lpstr>Mélanger les couleurs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Jeanne Buffet</dc:creator>
  <cp:lastModifiedBy>Jeanne Buffet</cp:lastModifiedBy>
  <cp:revision>49</cp:revision>
  <dcterms:modified xsi:type="dcterms:W3CDTF">2025-08-18T09:50:17Z</dcterms:modified>
</cp:coreProperties>
</file>